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1"/>
  </p:notesMasterIdLst>
  <p:handoutMasterIdLst>
    <p:handoutMasterId r:id="rId22"/>
  </p:handoutMasterIdLst>
  <p:sldIdLst>
    <p:sldId id="256" r:id="rId4"/>
    <p:sldId id="311" r:id="rId5"/>
    <p:sldId id="303" r:id="rId6"/>
    <p:sldId id="300" r:id="rId7"/>
    <p:sldId id="301" r:id="rId8"/>
    <p:sldId id="302" r:id="rId9"/>
    <p:sldId id="304" r:id="rId10"/>
    <p:sldId id="306" r:id="rId11"/>
    <p:sldId id="305" r:id="rId12"/>
    <p:sldId id="307" r:id="rId13"/>
    <p:sldId id="308" r:id="rId14"/>
    <p:sldId id="310" r:id="rId15"/>
    <p:sldId id="312" r:id="rId16"/>
    <p:sldId id="313" r:id="rId17"/>
    <p:sldId id="314" r:id="rId18"/>
    <p:sldId id="316" r:id="rId19"/>
    <p:sldId id="31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1" autoAdjust="0"/>
    <p:restoredTop sz="94687"/>
  </p:normalViewPr>
  <p:slideViewPr>
    <p:cSldViewPr snapToGrid="0" snapToObjects="1">
      <p:cViewPr varScale="1">
        <p:scale>
          <a:sx n="112" d="100"/>
          <a:sy n="112" d="100"/>
        </p:scale>
        <p:origin x="216" y="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64D2D-D5E7-3742-839C-DB442C79831B}" type="datetimeFigureOut">
              <a:rPr lang="fr-FR" smtClean="0"/>
              <a:t>31/07/2022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77379-F7B1-8E47-9993-C198ABD237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928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B03F5-8404-FB48-9541-E44B9EC48F67}" type="datetimeFigureOut">
              <a:rPr lang="fr-FR" smtClean="0"/>
              <a:t>31/07/2022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82525-54F8-1A46-ADCB-A7C02173ADD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64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82525-54F8-1A46-ADCB-A7C02173AD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89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82525-54F8-1A46-ADCB-A7C02173AD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61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82525-54F8-1A46-ADCB-A7C02173AD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92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982525-54F8-1A46-ADCB-A7C02173ADD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370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9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5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22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30606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45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2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7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994400" y="3924302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8" name="Oval 7"/>
          <p:cNvSpPr/>
          <p:nvPr/>
        </p:nvSpPr>
        <p:spPr>
          <a:xfrm>
            <a:off x="6261100" y="3924302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28971" y="3924302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244717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79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6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50"/>
            <a:ext cx="5388864" cy="3913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02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562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5380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22" y="266702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5" y="273054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22" y="2438402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59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0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3"/>
            <a:ext cx="7615765" cy="895351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2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1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19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300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991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3938894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628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2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7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994400" y="3924302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8" name="Oval 7"/>
          <p:cNvSpPr/>
          <p:nvPr/>
        </p:nvSpPr>
        <p:spPr>
          <a:xfrm>
            <a:off x="6261100" y="3924302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28971" y="3924302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074550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68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6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50"/>
            <a:ext cx="5388864" cy="3913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8291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08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2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2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7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94400" y="3924302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2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2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174831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22" y="266702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5" y="273054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22" y="2438402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372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3"/>
            <a:ext cx="7615765" cy="895351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2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1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1287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357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0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1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6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50"/>
            <a:ext cx="5388864" cy="3913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6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9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2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22" y="266702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5" y="273054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22" y="2438402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3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3"/>
            <a:ext cx="7615765" cy="895351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2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1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78893" y="6356353"/>
            <a:ext cx="3797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BE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84000" y="6356353"/>
            <a:ext cx="309522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43" y="6356353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8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BE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84000" y="6356353"/>
            <a:ext cx="309522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43" y="6356353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28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BE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84000" y="6356353"/>
            <a:ext cx="309522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43" y="6356353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42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85253" y="482601"/>
            <a:ext cx="9144001" cy="3459289"/>
          </a:xfrm>
        </p:spPr>
        <p:txBody>
          <a:bodyPr/>
          <a:lstStyle/>
          <a:p>
            <a:r>
              <a:rPr lang="en-US" sz="66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the Unusual Effectiveness of Automata in Logic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95600" y="4765928"/>
            <a:ext cx="6400800" cy="1608011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Pierre </a:t>
            </a:r>
            <a:r>
              <a:rPr lang="fr-FR" sz="40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Wolper</a:t>
            </a:r>
            <a:endParaRPr lang="fr-FR" sz="400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fr-FR" sz="400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University</a:t>
            </a:r>
            <a:r>
              <a:rPr lang="fr-FR" sz="40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of Liège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44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A8AB3-89AE-0644-B7AE-704DDFA2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893" y="430810"/>
            <a:ext cx="10972800" cy="1031473"/>
          </a:xfrm>
        </p:spPr>
        <p:txBody>
          <a:bodyPr/>
          <a:lstStyle/>
          <a:p>
            <a:r>
              <a:rPr lang="fr-FR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First Joint Paper: YAPL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806A5B-DFB9-2343-B689-0F91B419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97979"/>
            <a:ext cx="10972800" cy="42226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Combine Extended Temporal Logic with Dynamic logic with a looping operator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Moshe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Vardi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Pierre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Wolper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Yet Another Process Logic, Logics of Programs, Pittsburgh, PA, June 6-8, 1983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meaningful extension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 procedure (4 exponentials)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 used ? 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108 citations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064E0B-48EC-104F-B073-669AF1D2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31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A8AB3-89AE-0644-B7AE-704DDFA2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65" y="430810"/>
            <a:ext cx="11375728" cy="1031473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Wrapping up Extended Temporal Logics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806A5B-DFB9-2343-B689-0F91B419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97979"/>
            <a:ext cx="10972800" cy="4558374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report: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P.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Wolper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M. Y.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Vardi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A. P.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Sistla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Reasoning about Infinite Computation Paths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FOCS 1983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 types of automata as operators : finite prefix, looping, repeating acceptance, alternating.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 procedure by constructing an automaton and deciding non emptiness. </a:t>
            </a:r>
          </a:p>
          <a:p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papers: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Prasad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Sistla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Moshe Y.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Vardi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Pierre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Wolper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Complementation Problem for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Büchi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Automata with Applications to Temporal Logic, ICALP 1985, TCS 1987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Y.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Vardi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Pierre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Wolper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Reasoning About Infinite Computations,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and computation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1994. </a:t>
            </a:r>
          </a:p>
          <a:p>
            <a:pPr lvl="1"/>
            <a:endParaRPr lang="en-US" sz="24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None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064E0B-48EC-104F-B073-669AF1D2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90A2E4-08BC-BE46-A23C-12A3EAB20399}"/>
              </a:ext>
            </a:extLst>
          </p:cNvPr>
          <p:cNvSpPr txBox="1"/>
          <p:nvPr/>
        </p:nvSpPr>
        <p:spPr>
          <a:xfrm>
            <a:off x="2218765" y="3442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99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A8AB3-89AE-0644-B7AE-704DDFA2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72" y="255494"/>
            <a:ext cx="11375728" cy="1828800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Automata-Theoretic…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(and Probabilistic)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806A5B-DFB9-2343-B689-0F91B419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74258"/>
            <a:ext cx="10972800" cy="369794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Exploiting automata and looking at fair and probabilistic programs</a:t>
            </a:r>
          </a:p>
          <a:p>
            <a:pPr marL="457200" indent="-457200">
              <a:lnSpc>
                <a:spcPct val="120000"/>
              </a:lnSpc>
            </a:pP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Moshe Y.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Vardi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Pierre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Wolper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Automata Theoretic Techniques for Modal Logics of Programs STOC 1984, JCSS 1986</a:t>
            </a:r>
          </a:p>
          <a:p>
            <a:pPr marL="457200" indent="-457200">
              <a:lnSpc>
                <a:spcPct val="120000"/>
              </a:lnSpc>
            </a:pP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Costas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Courcoubetis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Moshe Y.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Vardi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Pierre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Wolper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Reasoning about Fair Concurrent Programs, STOC 1986</a:t>
            </a:r>
          </a:p>
          <a:p>
            <a:pPr marL="457200" indent="-457200">
              <a:lnSpc>
                <a:spcPct val="120000"/>
              </a:lnSpc>
            </a:pP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Moshe Y.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Vardi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Pierre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Wolper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 Automata-Theoretic Approach to Automatic Program Verification (preliminary report), LICS 1986</a:t>
            </a: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064E0B-48EC-104F-B073-669AF1D2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90A2E4-08BC-BE46-A23C-12A3EAB20399}"/>
              </a:ext>
            </a:extLst>
          </p:cNvPr>
          <p:cNvSpPr txBox="1"/>
          <p:nvPr/>
        </p:nvSpPr>
        <p:spPr>
          <a:xfrm>
            <a:off x="2218765" y="3442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67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A8AB3-89AE-0644-B7AE-704DDFA2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65" y="255494"/>
            <a:ext cx="11375728" cy="1542485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Getting practical (somewhat)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806A5B-DFB9-2343-B689-0F91B419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74258"/>
            <a:ext cx="10972800" cy="369794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Convincing that the automata-theoretic approach to model checking is practical</a:t>
            </a:r>
          </a:p>
          <a:p>
            <a:pPr marL="457200" indent="-457200">
              <a:lnSpc>
                <a:spcPct val="120000"/>
              </a:lnSpc>
            </a:pP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Costas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Courcoubetis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Moshe Y.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Vardi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Pierre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Wolper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Mihalis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Yannakakis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Efficient Algorithms for the Verification of Temporal Properties, CAV 1990, FMSD 1992.</a:t>
            </a:r>
          </a:p>
          <a:p>
            <a:pPr marL="457200" indent="-457200">
              <a:lnSpc>
                <a:spcPct val="120000"/>
              </a:lnSpc>
            </a:pP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Rob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Gerth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Doron A.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Peled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Moshe Y.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Vardi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Pierre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Wolper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Simple on-the-fly automatic verification of linear temporal logic, PSTV 1995</a:t>
            </a:r>
          </a:p>
          <a:p>
            <a:pPr marL="457200" indent="-457200">
              <a:lnSpc>
                <a:spcPct val="120000"/>
              </a:lnSpc>
            </a:pPr>
            <a:endParaRPr lang="en-US" sz="3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064E0B-48EC-104F-B073-669AF1D2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90A2E4-08BC-BE46-A23C-12A3EAB20399}"/>
              </a:ext>
            </a:extLst>
          </p:cNvPr>
          <p:cNvSpPr txBox="1"/>
          <p:nvPr/>
        </p:nvSpPr>
        <p:spPr>
          <a:xfrm>
            <a:off x="2218765" y="3442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999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A8AB3-89AE-0644-B7AE-704DDFA2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65" y="349625"/>
            <a:ext cx="11375728" cy="1506070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Meeting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Orna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the branching thread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806A5B-DFB9-2343-B689-0F91B419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429" y="2066742"/>
            <a:ext cx="10972800" cy="43165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3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automata-theoretic approach is efficiently applied to CTL</a:t>
            </a:r>
          </a:p>
          <a:p>
            <a:pPr marL="0" indent="0">
              <a:buNone/>
            </a:pPr>
            <a:endParaRPr lang="en-US" sz="33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/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Orna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Bernholtz-Kuperman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Moshe Y.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Vardi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Pierre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Wolper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Automata-Theoretic Approach to Branching-Time Model Checking, CAV 1994, J. ACM 2000</a:t>
            </a:r>
          </a:p>
          <a:p>
            <a:pPr marL="0" indent="0">
              <a:buNone/>
            </a:pPr>
            <a:endParaRPr lang="en-US" sz="3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/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Orna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Kupferman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Moshe Y.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Vardi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Pierre </a:t>
            </a:r>
            <a:r>
              <a:rPr lang="en-US" sz="3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Wolper</a:t>
            </a:r>
            <a:r>
              <a:rPr lang="en-US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Module Checking, Inf. Comp. 2001</a:t>
            </a: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064E0B-48EC-104F-B073-669AF1D2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90A2E4-08BC-BE46-A23C-12A3EAB20399}"/>
              </a:ext>
            </a:extLst>
          </p:cNvPr>
          <p:cNvSpPr txBox="1"/>
          <p:nvPr/>
        </p:nvSpPr>
        <p:spPr>
          <a:xfrm>
            <a:off x="2218765" y="3442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291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A8AB3-89AE-0644-B7AE-704DDFA2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65" y="430306"/>
            <a:ext cx="11375728" cy="1075765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unusually effective collaboration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806A5B-DFB9-2343-B689-0F91B419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55694"/>
            <a:ext cx="10972800" cy="431650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 10 papers, 13 including conference versions of later journal papers. 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Around 8.400 citations to these papers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secret ?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Combining ideas from various threads of research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Simplicity and clarity let you go further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does being motivated by the desire to understand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Turning research into an interesting story helps to make it known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Keeping an eye on applications</a:t>
            </a:r>
          </a:p>
          <a:p>
            <a:pPr lvl="1"/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064E0B-48EC-104F-B073-669AF1D2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90A2E4-08BC-BE46-A23C-12A3EAB20399}"/>
              </a:ext>
            </a:extLst>
          </p:cNvPr>
          <p:cNvSpPr txBox="1"/>
          <p:nvPr/>
        </p:nvSpPr>
        <p:spPr>
          <a:xfrm>
            <a:off x="2218765" y="3442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554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A8AB3-89AE-0644-B7AE-704DDFA2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65" y="430306"/>
            <a:ext cx="11375728" cy="1075765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inspiration for further work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806A5B-DFB9-2343-B689-0F91B419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429" y="2222410"/>
            <a:ext cx="10972800" cy="431650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automata for dealing with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Presburger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arithmetic and its extension to integers and reals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Computing reachable states of pushdown systems </a:t>
            </a:r>
          </a:p>
          <a:p>
            <a:r>
              <a:rPr lang="en-US"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Iterating automata-represented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transducers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Representing buffer contents by automata in models of weak memory models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064E0B-48EC-104F-B073-669AF1D2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90A2E4-08BC-BE46-A23C-12A3EAB20399}"/>
              </a:ext>
            </a:extLst>
          </p:cNvPr>
          <p:cNvSpPr txBox="1"/>
          <p:nvPr/>
        </p:nvSpPr>
        <p:spPr>
          <a:xfrm>
            <a:off x="2218765" y="3442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474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A8AB3-89AE-0644-B7AE-704DDFA2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65" y="363071"/>
            <a:ext cx="11375728" cy="1075765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 Parts and a 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806A5B-DFB9-2343-B689-0F91B419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02876"/>
            <a:ext cx="10972800" cy="3321424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awards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Kurt Gödel Prize 200O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ACM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Kanellakis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Theory and Practice award 2005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LICS Test of Time award 2006</a:t>
            </a:r>
          </a:p>
          <a:p>
            <a:pPr marL="514350" indent="-457200"/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Visits</a:t>
            </a:r>
          </a:p>
          <a:p>
            <a:pPr marL="914400" lvl="1" indent="-457200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Houston 2015</a:t>
            </a:r>
          </a:p>
          <a:p>
            <a:pPr marL="914400" lvl="1" indent="-457200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Liège 2017 – Honoris Causa Doctorate awarded to Moshe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064E0B-48EC-104F-B073-669AF1D2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90A2E4-08BC-BE46-A23C-12A3EAB20399}"/>
              </a:ext>
            </a:extLst>
          </p:cNvPr>
          <p:cNvSpPr txBox="1"/>
          <p:nvPr/>
        </p:nvSpPr>
        <p:spPr>
          <a:xfrm>
            <a:off x="2218765" y="3442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8336993-8A98-7A43-8197-74E2ABA744C4}"/>
              </a:ext>
            </a:extLst>
          </p:cNvPr>
          <p:cNvSpPr txBox="1"/>
          <p:nvPr/>
        </p:nvSpPr>
        <p:spPr>
          <a:xfrm>
            <a:off x="2660512" y="5199111"/>
            <a:ext cx="68346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A nice thing about being old is that your have old friends          </a:t>
            </a:r>
          </a:p>
          <a:p>
            <a:pPr algn="r"/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Moshe </a:t>
            </a:r>
            <a:r>
              <a:rPr lang="en-US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Vardi</a:t>
            </a:r>
            <a:endParaRPr lang="en-US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26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3999" y="1486003"/>
            <a:ext cx="9144001" cy="2637525"/>
          </a:xfrm>
        </p:spPr>
        <p:txBody>
          <a:bodyPr/>
          <a:lstStyle/>
          <a:p>
            <a:r>
              <a:rPr lang="en-US" sz="66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 to Haifa after 40 Years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5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A8AB3-89AE-0644-B7AE-704DDFA2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370014"/>
          </a:xfrm>
        </p:spPr>
        <p:txBody>
          <a:bodyPr/>
          <a:lstStyle/>
          <a:p>
            <a:r>
              <a:rPr lang="fr-FR" err="1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fr-FR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fr-FR">
                <a:latin typeface="Calibri" panose="020F0502020204030204" pitchFamily="34" charset="0"/>
                <a:cs typeface="Calibri" panose="020F0502020204030204" pitchFamily="34" charset="0"/>
              </a:rPr>
              <a:t> talk </a:t>
            </a:r>
            <a:r>
              <a:rPr lang="fr-FR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fr-FR">
                <a:latin typeface="Calibri" panose="020F0502020204030204" pitchFamily="34" charset="0"/>
                <a:cs typeface="Calibri" panose="020F0502020204030204" pitchFamily="34" charset="0"/>
              </a:rPr>
              <a:t> about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806A5B-DFB9-2343-B689-0F91B419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97979"/>
            <a:ext cx="10972800" cy="42226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question: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come am I here today giving this talk ? 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Answer: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story weaved from many threads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science that led to the work I did with Moshe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development of an unusually effective collaboration 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details and coincidences that are necessary for a good story</a:t>
            </a:r>
          </a:p>
          <a:p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064E0B-48EC-104F-B073-669AF1D2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03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A8AB3-89AE-0644-B7AE-704DDFA2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370014"/>
          </a:xfrm>
        </p:spPr>
        <p:txBody>
          <a:bodyPr/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The initial threads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806A5B-DFB9-2343-B689-0F91B419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97979"/>
            <a:ext cx="10972800" cy="4222678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Hilbert’s program and the decidability of logics</a:t>
            </a:r>
          </a:p>
          <a:p>
            <a:pPr lvl="1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Progress: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Mojżesz Presburger (Warsaw,  1904 – 1943) ,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Über der Vollständigkeit eines gewissen Systems der Arithmetik ganzer Zahlen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(1929) </a:t>
            </a:r>
          </a:p>
          <a:p>
            <a:pPr lvl="1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Limits: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Kurt Gödel 1931, Alan Turing 1936, Alonzo Church 1936</a:t>
            </a: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Automata and language theory</a:t>
            </a:r>
          </a:p>
          <a:p>
            <a:pPr lvl="1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Equivalence of formalisms (DFA, NFA and regular languages):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Kleene,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Representation of Events in Nerve Nets and Finite Automata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1951</a:t>
            </a:r>
          </a:p>
          <a:p>
            <a:pPr lvl="1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Algorithms for finite automata: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Michael Rabin and Dana Scott,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Automata and Their Decision Problems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1959. </a:t>
            </a:r>
          </a:p>
          <a:p>
            <a:pPr lvl="1"/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064E0B-48EC-104F-B073-669AF1D2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88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A8AB3-89AE-0644-B7AE-704DDFA2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0590"/>
            <a:ext cx="10972800" cy="1592494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first merge : using finite automata to decide logics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806A5B-DFB9-2343-B689-0F91B419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98379"/>
            <a:ext cx="10972800" cy="42226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J. Richard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Büchi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logic for automata and another view of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Presburger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arithmetic decidability: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Weak second-order arithmetic and finite automata, 1960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stronger logic and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Symbol" pitchFamily="2" charset="2"/>
                <a:cs typeface="Calibri" panose="020F0502020204030204" pitchFamily="34" charset="0"/>
              </a:rPr>
              <a:t>w-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automata: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a decision method in restricted second-order arithmetic, 1962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Michael 0. Rabin</a:t>
            </a:r>
          </a:p>
          <a:p>
            <a:pPr lvl="1"/>
            <a:r>
              <a:rPr lang="en-US" sz="2400" i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SnS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automata on infinite trees: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Decidability of second-order theories and automata on infinite trees</a:t>
            </a:r>
          </a:p>
          <a:p>
            <a:pPr marL="457200" lvl="1" indent="0">
              <a:buNone/>
            </a:pPr>
            <a:endParaRPr lang="fr-BE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fr-BE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064E0B-48EC-104F-B073-669AF1D2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6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A8AB3-89AE-0644-B7AE-704DDFA2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370014"/>
          </a:xfrm>
        </p:spPr>
        <p:txBody>
          <a:bodyPr/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The modal and temporal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logic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thread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806A5B-DFB9-2343-B689-0F91B419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97979"/>
            <a:ext cx="10972800" cy="4222678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Modal Logic</a:t>
            </a:r>
          </a:p>
          <a:p>
            <a:pPr lvl="1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early starting point : </a:t>
            </a:r>
            <a:r>
              <a:rPr lang="fr-B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Clarence Irving Lewis </a:t>
            </a:r>
            <a:r>
              <a:rPr lang="fr-BE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Implication and the </a:t>
            </a:r>
            <a:r>
              <a:rPr lang="fr-BE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Algebra</a:t>
            </a:r>
            <a:r>
              <a:rPr lang="fr-BE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BE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</a:t>
            </a:r>
            <a:r>
              <a:rPr lang="fr-BE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1912</a:t>
            </a:r>
          </a:p>
          <a:p>
            <a:pPr lvl="1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Possible world semantics :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Saul A.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Kripke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Completeness Theorem in Modal Logic</a:t>
            </a:r>
            <a:r>
              <a:rPr lang="fr-BE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1959 </a:t>
            </a:r>
            <a:endParaRPr lang="en-US" sz="24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Temporal logic</a:t>
            </a:r>
          </a:p>
          <a:p>
            <a:pPr lvl="1"/>
            <a:r>
              <a:rPr lang="fr-BE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Temporal </a:t>
            </a:r>
            <a:r>
              <a:rPr lang="fr-BE" sz="2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</a:t>
            </a:r>
            <a:r>
              <a:rPr lang="fr-BE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fr-BE" sz="2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semantics</a:t>
            </a:r>
            <a:r>
              <a:rPr lang="fr-BE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2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</a:t>
            </a:r>
            <a:r>
              <a:rPr lang="fr-BE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BE" sz="2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branching</a:t>
            </a:r>
            <a:r>
              <a:rPr lang="fr-BE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Arthur N. Prior, </a:t>
            </a:r>
            <a:r>
              <a:rPr lang="fr-BE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and </a:t>
            </a:r>
            <a:r>
              <a:rPr lang="fr-BE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Modality</a:t>
            </a:r>
            <a:r>
              <a:rPr lang="fr-B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1957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; </a:t>
            </a:r>
            <a:r>
              <a:rPr lang="fr-BE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Past</a:t>
            </a:r>
            <a:r>
              <a:rPr lang="fr-BE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</a:t>
            </a:r>
            <a:r>
              <a:rPr lang="fr-BE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Future, </a:t>
            </a:r>
            <a:r>
              <a:rPr lang="fr-B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1967</a:t>
            </a:r>
            <a:b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064E0B-48EC-104F-B073-669AF1D2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5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A8AB3-89AE-0644-B7AE-704DDFA2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117"/>
            <a:ext cx="10972800" cy="974323"/>
          </a:xfrm>
        </p:spPr>
        <p:txBody>
          <a:bodyPr/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Modal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Logics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Meet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Computer Science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806A5B-DFB9-2343-B689-0F91B419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990" y="1565910"/>
            <a:ext cx="10972800" cy="479044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Temporal logic</a:t>
            </a:r>
          </a:p>
          <a:p>
            <a:pPr lvl="1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foundational paper: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Amir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Pnueli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Temporal Logic of Programs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FOCS, 1977</a:t>
            </a:r>
          </a:p>
          <a:p>
            <a:pPr lvl="1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Synthesis work: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 of Programs, Yorktown Heights, May 4–6, 1981</a:t>
            </a:r>
          </a:p>
          <a:p>
            <a:pPr marL="914400" lvl="2" indent="0">
              <a:buNone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Edmund M. Clarke, E. Allen Emerson, </a:t>
            </a:r>
            <a:r>
              <a:rPr lang="en-US" sz="23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and Synthesis of Synchronization Skeletons Using Branching-Time Temporal Logic</a:t>
            </a:r>
          </a:p>
          <a:p>
            <a:pPr marL="914400" lvl="2" indent="0">
              <a:buNone/>
            </a:pPr>
            <a:r>
              <a:rPr lang="fr-BE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Zohar </a:t>
            </a:r>
            <a:r>
              <a:rPr lang="fr-BE" sz="2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Manna</a:t>
            </a:r>
            <a:r>
              <a:rPr lang="fr-BE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Pierre </a:t>
            </a:r>
            <a:r>
              <a:rPr lang="fr-BE" sz="2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Wolper</a:t>
            </a:r>
            <a:r>
              <a:rPr lang="fr-BE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2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Synthesis</a:t>
            </a:r>
            <a:r>
              <a:rPr lang="fr-BE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BE" sz="2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communicating</a:t>
            </a:r>
            <a:r>
              <a:rPr lang="fr-BE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processes</a:t>
            </a:r>
            <a:r>
              <a:rPr lang="fr-BE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BE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Temporal </a:t>
            </a:r>
            <a:r>
              <a:rPr lang="fr-BE" sz="2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</a:t>
            </a:r>
            <a:r>
              <a:rPr lang="fr-BE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specifications</a:t>
            </a:r>
            <a:endParaRPr lang="fr-BE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Dynamic Logic</a:t>
            </a:r>
          </a:p>
          <a:p>
            <a:pPr lvl="1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a first-order framework: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Vaughan R. Pratt, S</a:t>
            </a:r>
            <a:r>
              <a:rPr lang="fr-BE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emantical</a:t>
            </a:r>
            <a:r>
              <a:rPr lang="fr-BE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considerations</a:t>
            </a:r>
            <a:r>
              <a:rPr lang="fr-BE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Floyd-</a:t>
            </a:r>
            <a:r>
              <a:rPr lang="fr-BE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Hoare</a:t>
            </a:r>
            <a:r>
              <a:rPr lang="fr-BE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</a:t>
            </a:r>
            <a:r>
              <a:rPr lang="fr-BE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FOCS, 1976</a:t>
            </a:r>
            <a:endParaRPr lang="fr-BE" sz="24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Propositional and decidability:</a:t>
            </a:r>
          </a:p>
          <a:p>
            <a:pPr marL="914400" lvl="2" indent="0">
              <a:buNone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Michael Fischer &amp; Ladner, </a:t>
            </a:r>
            <a:r>
              <a:rPr lang="fr-BE" sz="23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Propositional</a:t>
            </a:r>
            <a:r>
              <a:rPr lang="fr-BE" sz="23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3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r>
              <a:rPr lang="fr-BE" sz="23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3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</a:t>
            </a:r>
            <a:r>
              <a:rPr lang="fr-BE" sz="23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BE" sz="23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regular</a:t>
            </a:r>
            <a:r>
              <a:rPr lang="fr-BE" sz="23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programs, STOC, 1977, JCSS, </a:t>
            </a: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1979</a:t>
            </a:r>
          </a:p>
          <a:p>
            <a:pPr marL="914400" lvl="2" indent="0">
              <a:buNone/>
            </a:pPr>
            <a:r>
              <a:rPr lang="fr-BE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V.R. Pratt, A </a:t>
            </a:r>
            <a:r>
              <a:rPr lang="fr-BE" sz="2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Practical</a:t>
            </a:r>
            <a:r>
              <a:rPr lang="fr-BE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</a:t>
            </a:r>
            <a:r>
              <a:rPr lang="fr-BE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Method for </a:t>
            </a:r>
            <a:r>
              <a:rPr lang="fr-BE" sz="2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Propositional</a:t>
            </a:r>
            <a:r>
              <a:rPr lang="fr-BE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r>
              <a:rPr lang="fr-BE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</a:t>
            </a:r>
            <a:r>
              <a:rPr lang="fr-BE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FOCS 1978</a:t>
            </a:r>
            <a:endParaRPr lang="en-US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064E0B-48EC-104F-B073-669AF1D2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4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CBACF5-1FC0-7141-A9C7-9E70B8A04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8610"/>
            <a:ext cx="10972800" cy="1291592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Dynamic logic is combined with temporal logic: Process Logic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D569BF-1502-4B4F-A946-A61D9DDCB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Extend dynamic logic to reason about ongoing behavior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V.R. Pratt, 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Practical Decision Method for Propositional Dynamic Logic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STOC 1978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R. Parikh, 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Decidability Result for a Second Order Process Logic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FOCS 1978. </a:t>
            </a:r>
          </a:p>
          <a:p>
            <a:pPr lvl="1"/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Harel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D.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Kozen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R. Parikh, 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 Logic: Expressiveness, Decidability, Completeness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FOCS 1980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H. Nishimura, Descriptively Complete Process Logic, Acta Informatica, 14 (1980)</a:t>
            </a:r>
            <a:endParaRPr lang="fr-FR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696DEE-5F59-AE4F-A6F4-BE5AB316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1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A8AB3-89AE-0644-B7AE-704DDFA2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117"/>
            <a:ext cx="10972800" cy="1031473"/>
          </a:xfrm>
        </p:spPr>
        <p:txBody>
          <a:bodyPr/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our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Collaboration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Started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806A5B-DFB9-2343-B689-0F91B419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97979"/>
            <a:ext cx="10972800" cy="422267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1978: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arrive at Stanford as a PhD student in CS and start working with Zohar Manna</a:t>
            </a:r>
          </a:p>
          <a:p>
            <a:pPr marL="0" indent="0">
              <a:buNone/>
            </a:pP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1981: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Moshe </a:t>
            </a:r>
            <a:r>
              <a:rPr lang="en-US" sz="3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Vardi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comes to Stanford as a post-doc to work on database theory</a:t>
            </a:r>
          </a:p>
          <a:p>
            <a:pPr marL="0" indent="0">
              <a:buNone/>
            </a:pP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FOCS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Nashville, TN, October 1981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Moshe </a:t>
            </a:r>
            <a:r>
              <a:rPr lang="en-US" sz="3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Vardi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3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 </a:t>
            </a:r>
            <a:r>
              <a:rPr lang="fr-BE" sz="30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</a:t>
            </a:r>
            <a:r>
              <a:rPr lang="fr-BE" sz="3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30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Problems</a:t>
            </a:r>
            <a:r>
              <a:rPr lang="fr-BE" sz="3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fr-BE" sz="30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Relational</a:t>
            </a:r>
            <a:r>
              <a:rPr lang="fr-BE" sz="3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30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Databases</a:t>
            </a:r>
            <a:endParaRPr lang="en-US" sz="3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FR" altLang="fr-FR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Pierre </a:t>
            </a:r>
            <a:r>
              <a:rPr lang="fr-FR" altLang="fr-FR" sz="3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Wolper</a:t>
            </a:r>
            <a:r>
              <a:rPr lang="fr-FR" altLang="fr-FR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altLang="fr-FR" sz="3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Temporal </a:t>
            </a:r>
            <a:r>
              <a:rPr lang="fr-FR" altLang="fr-FR" sz="30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</a:t>
            </a:r>
            <a:r>
              <a:rPr lang="fr-FR" altLang="fr-FR" sz="3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Can Be More Expressive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064E0B-48EC-104F-B073-669AF1D2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134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7-06-21 FSA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ie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Exé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16-10-05 FSA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ie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Exé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16-10-05 FSA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ie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Exé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17-06-21 FSA</Template>
  <TotalTime>14809</TotalTime>
  <Words>1155</Words>
  <Application>Microsoft Macintosh PowerPoint</Application>
  <PresentationFormat>Grand écran</PresentationFormat>
  <Paragraphs>168</Paragraphs>
  <Slides>17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Courier New</vt:lpstr>
      <vt:lpstr>Garamond</vt:lpstr>
      <vt:lpstr>Symbol</vt:lpstr>
      <vt:lpstr>17-06-21 FSA</vt:lpstr>
      <vt:lpstr>1_16-10-05 FSA</vt:lpstr>
      <vt:lpstr>2_16-10-05 FSA</vt:lpstr>
      <vt:lpstr>On the Unusual Effectiveness of Automata in Logic</vt:lpstr>
      <vt:lpstr>Back to Haifa after 40 Years</vt:lpstr>
      <vt:lpstr>What this talk is about</vt:lpstr>
      <vt:lpstr>The initial threads</vt:lpstr>
      <vt:lpstr>A first merge : using finite automata to decide logics</vt:lpstr>
      <vt:lpstr>The modal and temporal logic thread</vt:lpstr>
      <vt:lpstr>Modal Logics Meet Computer Science</vt:lpstr>
      <vt:lpstr>Dynamic logic is combined with temporal logic: Process Logic</vt:lpstr>
      <vt:lpstr>How our Collaboration Started</vt:lpstr>
      <vt:lpstr>A First Joint Paper: YAPL</vt:lpstr>
      <vt:lpstr>Wrapping up Extended Temporal Logics</vt:lpstr>
      <vt:lpstr>… Automata-Theoretic…  (and Probabilistic)</vt:lpstr>
      <vt:lpstr>Getting practical (somewhat)</vt:lpstr>
      <vt:lpstr> Meeting Orna and the branching thread</vt:lpstr>
      <vt:lpstr>An unusually effective collaboration</vt:lpstr>
      <vt:lpstr>An inspiration for further work</vt:lpstr>
      <vt:lpstr>Fun Parts and a Conclusion</vt:lpstr>
    </vt:vector>
  </TitlesOfParts>
  <Company>Unversité de Liège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Sciences Appliquées Conseil de Faculté</dc:title>
  <dc:creator>Pierre Wolper</dc:creator>
  <cp:lastModifiedBy>Pierre Wolper</cp:lastModifiedBy>
  <cp:revision>106</cp:revision>
  <cp:lastPrinted>2022-07-31T04:23:46Z</cp:lastPrinted>
  <dcterms:created xsi:type="dcterms:W3CDTF">2015-10-07T08:04:28Z</dcterms:created>
  <dcterms:modified xsi:type="dcterms:W3CDTF">2022-07-31T04:25:58Z</dcterms:modified>
</cp:coreProperties>
</file>